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7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65" r:id="rId27"/>
    <p:sldId id="27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56A7-27F8-45F4-8C05-36BF65A8FECE}" type="datetimeFigureOut">
              <a:rPr lang="de-DE" smtClean="0"/>
              <a:t>29.05.2019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B3705-CF4C-453D-B7D1-7CC0E60069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542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56A7-27F8-45F4-8C05-36BF65A8FECE}" type="datetimeFigureOut">
              <a:rPr lang="de-DE" smtClean="0"/>
              <a:t>29.05.2019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B3705-CF4C-453D-B7D1-7CC0E60069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5200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56A7-27F8-45F4-8C05-36BF65A8FECE}" type="datetimeFigureOut">
              <a:rPr lang="de-DE" smtClean="0"/>
              <a:t>29.05.2019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B3705-CF4C-453D-B7D1-7CC0E60069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2203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56A7-27F8-45F4-8C05-36BF65A8FECE}" type="datetimeFigureOut">
              <a:rPr lang="de-DE" smtClean="0"/>
              <a:t>29.05.2019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B3705-CF4C-453D-B7D1-7CC0E60069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5580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56A7-27F8-45F4-8C05-36BF65A8FECE}" type="datetimeFigureOut">
              <a:rPr lang="de-DE" smtClean="0"/>
              <a:t>29.05.2019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B3705-CF4C-453D-B7D1-7CC0E60069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1486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56A7-27F8-45F4-8C05-36BF65A8FECE}" type="datetimeFigureOut">
              <a:rPr lang="de-DE" smtClean="0"/>
              <a:t>29.05.2019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B3705-CF4C-453D-B7D1-7CC0E60069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130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56A7-27F8-45F4-8C05-36BF65A8FECE}" type="datetimeFigureOut">
              <a:rPr lang="de-DE" smtClean="0"/>
              <a:t>29.05.2019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B3705-CF4C-453D-B7D1-7CC0E60069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368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56A7-27F8-45F4-8C05-36BF65A8FECE}" type="datetimeFigureOut">
              <a:rPr lang="de-DE" smtClean="0"/>
              <a:t>29.05.2019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B3705-CF4C-453D-B7D1-7CC0E60069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8418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56A7-27F8-45F4-8C05-36BF65A8FECE}" type="datetimeFigureOut">
              <a:rPr lang="de-DE" smtClean="0"/>
              <a:t>29.05.2019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B3705-CF4C-453D-B7D1-7CC0E60069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04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56A7-27F8-45F4-8C05-36BF65A8FECE}" type="datetimeFigureOut">
              <a:rPr lang="de-DE" smtClean="0"/>
              <a:t>29.05.2019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06B3705-CF4C-453D-B7D1-7CC0E60069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53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56A7-27F8-45F4-8C05-36BF65A8FECE}" type="datetimeFigureOut">
              <a:rPr lang="de-DE" smtClean="0"/>
              <a:t>29.05.2019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B3705-CF4C-453D-B7D1-7CC0E60069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3308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56A7-27F8-45F4-8C05-36BF65A8FECE}" type="datetimeFigureOut">
              <a:rPr lang="de-DE" smtClean="0"/>
              <a:t>29.05.2019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B3705-CF4C-453D-B7D1-7CC0E60069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5251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56A7-27F8-45F4-8C05-36BF65A8FECE}" type="datetimeFigureOut">
              <a:rPr lang="de-DE" smtClean="0"/>
              <a:t>29.05.2019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B3705-CF4C-453D-B7D1-7CC0E60069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954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56A7-27F8-45F4-8C05-36BF65A8FECE}" type="datetimeFigureOut">
              <a:rPr lang="de-DE" smtClean="0"/>
              <a:t>29.05.2019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B3705-CF4C-453D-B7D1-7CC0E60069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068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56A7-27F8-45F4-8C05-36BF65A8FECE}" type="datetimeFigureOut">
              <a:rPr lang="de-DE" smtClean="0"/>
              <a:t>29.05.2019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B3705-CF4C-453D-B7D1-7CC0E60069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6376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56A7-27F8-45F4-8C05-36BF65A8FECE}" type="datetimeFigureOut">
              <a:rPr lang="de-DE" smtClean="0"/>
              <a:t>29.05.2019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B3705-CF4C-453D-B7D1-7CC0E60069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917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56A7-27F8-45F4-8C05-36BF65A8FECE}" type="datetimeFigureOut">
              <a:rPr lang="de-DE" smtClean="0"/>
              <a:t>29.05.2019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B3705-CF4C-453D-B7D1-7CC0E60069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675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75A56A7-27F8-45F4-8C05-36BF65A8FECE}" type="datetimeFigureOut">
              <a:rPr lang="de-DE" smtClean="0"/>
              <a:t>29.05.2019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06B3705-CF4C-453D-B7D1-7CC0E60069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8418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B6A07-A19C-4B5F-B253-2D0DF20AA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8689" y="352338"/>
            <a:ext cx="8574622" cy="1857074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a PC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E210E5C-E689-4044-A384-A781E4230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2177" y="2734733"/>
            <a:ext cx="6987645" cy="1388534"/>
          </a:xfrm>
        </p:spPr>
        <p:txBody>
          <a:bodyPr>
            <a:normAutofit/>
          </a:bodyPr>
          <a:lstStyle/>
          <a:p>
            <a:pPr algn="ctr"/>
            <a:r>
              <a:rPr lang="de-DE" sz="2700" dirty="0"/>
              <a:t>Mainboard, </a:t>
            </a:r>
            <a:r>
              <a:rPr lang="de-DE" sz="2700" dirty="0" err="1"/>
              <a:t>storage</a:t>
            </a:r>
            <a:r>
              <a:rPr lang="de-DE" sz="2700" dirty="0"/>
              <a:t> and cooler</a:t>
            </a:r>
          </a:p>
        </p:txBody>
      </p:sp>
    </p:spTree>
    <p:extLst>
      <p:ext uri="{BB962C8B-B14F-4D97-AF65-F5344CB8AC3E}">
        <p14:creationId xmlns:p14="http://schemas.microsoft.com/office/powerpoint/2010/main" val="292093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36A37F-85B1-454B-8A7B-DB07CD7AB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928" y="538999"/>
            <a:ext cx="10018713" cy="1752599"/>
          </a:xfrm>
        </p:spPr>
        <p:txBody>
          <a:bodyPr>
            <a:normAutofit/>
          </a:bodyPr>
          <a:lstStyle/>
          <a:p>
            <a:r>
              <a:rPr lang="de-DE" dirty="0"/>
              <a:t>liquid </a:t>
            </a:r>
            <a:r>
              <a:rPr lang="de-DE" dirty="0" err="1"/>
              <a:t>cooling</a:t>
            </a:r>
            <a:r>
              <a:rPr lang="de-DE" dirty="0"/>
              <a:t> </a:t>
            </a:r>
            <a:r>
              <a:rPr lang="de-DE" dirty="0" err="1"/>
              <a:t>systems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BE2E29-2F8A-4BDA-A4B5-0963D06A0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306" y="3038560"/>
            <a:ext cx="3934978" cy="1032542"/>
          </a:xfrm>
        </p:spPr>
        <p:txBody>
          <a:bodyPr/>
          <a:lstStyle/>
          <a:p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efficient</a:t>
            </a:r>
            <a:endParaRPr lang="de-DE" dirty="0"/>
          </a:p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noise</a:t>
            </a:r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9A93438E-256F-4FC0-A423-A4704B8F50A6}"/>
              </a:ext>
            </a:extLst>
          </p:cNvPr>
          <p:cNvSpPr txBox="1">
            <a:spLocks/>
          </p:cNvSpPr>
          <p:nvPr/>
        </p:nvSpPr>
        <p:spPr>
          <a:xfrm>
            <a:off x="798350" y="1922128"/>
            <a:ext cx="2331282" cy="103254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 err="1"/>
              <a:t>pros</a:t>
            </a:r>
            <a:r>
              <a:rPr lang="de-DE" dirty="0"/>
              <a:t>: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0C1F9B9F-C00A-4A99-8D8B-418B50B3C802}"/>
              </a:ext>
            </a:extLst>
          </p:cNvPr>
          <p:cNvSpPr txBox="1">
            <a:spLocks/>
          </p:cNvSpPr>
          <p:nvPr/>
        </p:nvSpPr>
        <p:spPr>
          <a:xfrm>
            <a:off x="7502552" y="1922128"/>
            <a:ext cx="2331282" cy="103254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 err="1"/>
              <a:t>cons</a:t>
            </a:r>
            <a:r>
              <a:rPr lang="de-DE" dirty="0"/>
              <a:t>: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160BEC6-7642-457A-BAC8-B919148DBAEC}"/>
              </a:ext>
            </a:extLst>
          </p:cNvPr>
          <p:cNvSpPr txBox="1">
            <a:spLocks/>
          </p:cNvSpPr>
          <p:nvPr/>
        </p:nvSpPr>
        <p:spPr>
          <a:xfrm>
            <a:off x="8045042" y="2954670"/>
            <a:ext cx="4001550" cy="1032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quite</a:t>
            </a:r>
            <a:r>
              <a:rPr lang="de-DE" dirty="0"/>
              <a:t> expensive</a:t>
            </a:r>
          </a:p>
          <a:p>
            <a:r>
              <a:rPr lang="de-DE" dirty="0"/>
              <a:t>Very </a:t>
            </a:r>
            <a:r>
              <a:rPr lang="de-DE" dirty="0" err="1"/>
              <a:t>comlicated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install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73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CPU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Performs</a:t>
            </a:r>
            <a:r>
              <a:rPr lang="de-DE" dirty="0"/>
              <a:t> </a:t>
            </a:r>
            <a:r>
              <a:rPr lang="de-DE" dirty="0" err="1"/>
              <a:t>calculations</a:t>
            </a:r>
            <a:endParaRPr lang="de-DE" dirty="0"/>
          </a:p>
          <a:p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electronic </a:t>
            </a:r>
            <a:r>
              <a:rPr lang="de-DE" dirty="0" err="1"/>
              <a:t>circuits</a:t>
            </a:r>
            <a:endParaRPr lang="de-DE" dirty="0"/>
          </a:p>
          <a:p>
            <a:r>
              <a:rPr lang="de-DE" dirty="0"/>
              <a:t>Components:</a:t>
            </a:r>
          </a:p>
          <a:p>
            <a:pPr lvl="1"/>
            <a:r>
              <a:rPr lang="de-DE" dirty="0"/>
              <a:t>Control Unit</a:t>
            </a:r>
          </a:p>
          <a:p>
            <a:pPr lvl="1"/>
            <a:r>
              <a:rPr lang="de-DE" dirty="0" err="1"/>
              <a:t>Arithmetic</a:t>
            </a:r>
            <a:r>
              <a:rPr lang="de-DE" dirty="0"/>
              <a:t> </a:t>
            </a:r>
            <a:r>
              <a:rPr lang="de-DE" dirty="0" err="1"/>
              <a:t>Logic</a:t>
            </a:r>
            <a:r>
              <a:rPr lang="de-DE" dirty="0"/>
              <a:t> Unit (ALU)</a:t>
            </a:r>
          </a:p>
          <a:p>
            <a:pPr lvl="1"/>
            <a:r>
              <a:rPr lang="de-DE" dirty="0"/>
              <a:t>Floating Point Unit</a:t>
            </a:r>
          </a:p>
          <a:p>
            <a:pPr lvl="1"/>
            <a:r>
              <a:rPr lang="de-DE" dirty="0"/>
              <a:t>Caches </a:t>
            </a:r>
            <a:r>
              <a:rPr lang="de-DE" dirty="0" err="1"/>
              <a:t>and</a:t>
            </a:r>
            <a:r>
              <a:rPr lang="de-DE" dirty="0"/>
              <a:t> Registers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6699-13A5-4CF4-97C3-F33576770034}" type="datetime1">
              <a:rPr lang="de-DE" smtClean="0"/>
              <a:t>29.05.2019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Maximilian Staudinger</a:t>
            </a:r>
          </a:p>
        </p:txBody>
      </p:sp>
    </p:spTree>
    <p:extLst>
      <p:ext uri="{BB962C8B-B14F-4D97-AF65-F5344CB8AC3E}">
        <p14:creationId xmlns:p14="http://schemas.microsoft.com/office/powerpoint/2010/main" val="372430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Examples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3284985"/>
            <a:ext cx="4475920" cy="2861427"/>
          </a:xfrm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2933-1A70-4057-BCE4-8EEB55C1CAB0}" type="datetime1">
              <a:rPr lang="de-DE" smtClean="0"/>
              <a:t>29.05.2019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Maximilian Staudinger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567609" y="1961581"/>
            <a:ext cx="2150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Intel® Core™ i3 8100</a:t>
            </a:r>
          </a:p>
          <a:p>
            <a:pPr marL="285750" indent="-285750">
              <a:buFontTx/>
              <a:buChar char="-"/>
            </a:pPr>
            <a:r>
              <a:rPr lang="de-DE" dirty="0"/>
              <a:t>4x 3,60 GHz</a:t>
            </a:r>
          </a:p>
          <a:p>
            <a:pPr marL="285750" indent="-285750">
              <a:buFontTx/>
              <a:buChar char="-"/>
            </a:pPr>
            <a:r>
              <a:rPr lang="de-DE" dirty="0"/>
              <a:t>129€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5735960" y="1916832"/>
            <a:ext cx="2283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Intel® Core™ i7 9700K</a:t>
            </a:r>
          </a:p>
          <a:p>
            <a:pPr marL="285750" indent="-285750">
              <a:buFontTx/>
              <a:buChar char="-"/>
            </a:pPr>
            <a:r>
              <a:rPr lang="de-DE" dirty="0"/>
              <a:t>8x 3,60 GHz</a:t>
            </a:r>
          </a:p>
          <a:p>
            <a:pPr marL="285750" indent="-285750">
              <a:buFontTx/>
              <a:buChar char="-"/>
            </a:pPr>
            <a:r>
              <a:rPr lang="de-DE" dirty="0"/>
              <a:t>409€</a:t>
            </a:r>
          </a:p>
        </p:txBody>
      </p:sp>
    </p:spTree>
    <p:extLst>
      <p:ext uri="{BB962C8B-B14F-4D97-AF65-F5344CB8AC3E}">
        <p14:creationId xmlns:p14="http://schemas.microsoft.com/office/powerpoint/2010/main" val="27670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Assembling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84426" y="1988840"/>
            <a:ext cx="7704667" cy="3332816"/>
          </a:xfrm>
        </p:spPr>
        <p:txBody>
          <a:bodyPr/>
          <a:lstStyle/>
          <a:p>
            <a:r>
              <a:rPr lang="de-DE" dirty="0" err="1"/>
              <a:t>Discharge</a:t>
            </a:r>
            <a:r>
              <a:rPr lang="de-DE" dirty="0"/>
              <a:t> </a:t>
            </a:r>
            <a:r>
              <a:rPr lang="de-DE" dirty="0" err="1"/>
              <a:t>yourself</a:t>
            </a:r>
            <a:endParaRPr lang="de-DE" dirty="0"/>
          </a:p>
          <a:p>
            <a:r>
              <a:rPr lang="de-DE" dirty="0"/>
              <a:t>Work on a non-metallic </a:t>
            </a:r>
            <a:r>
              <a:rPr lang="de-DE" dirty="0" err="1"/>
              <a:t>surface</a:t>
            </a:r>
            <a:endParaRPr lang="de-DE" dirty="0"/>
          </a:p>
          <a:p>
            <a:r>
              <a:rPr lang="de-DE" dirty="0" err="1"/>
              <a:t>Put</a:t>
            </a:r>
            <a:r>
              <a:rPr lang="de-DE" dirty="0"/>
              <a:t> CPU in </a:t>
            </a:r>
            <a:r>
              <a:rPr lang="de-DE" dirty="0" err="1"/>
              <a:t>position</a:t>
            </a:r>
            <a:endParaRPr lang="de-DE" dirty="0"/>
          </a:p>
          <a:p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sink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cooling</a:t>
            </a:r>
            <a:r>
              <a:rPr lang="de-DE" dirty="0"/>
              <a:t> </a:t>
            </a:r>
            <a:r>
              <a:rPr lang="de-DE" dirty="0" err="1"/>
              <a:t>paste</a:t>
            </a:r>
            <a:endParaRPr lang="de-DE" dirty="0"/>
          </a:p>
          <a:p>
            <a:r>
              <a:rPr lang="de-DE" dirty="0"/>
              <a:t>Stick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manual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AD1B3-BCB1-44AD-8617-62404C1F8D2A}" type="datetime1">
              <a:rPr lang="de-DE" smtClean="0"/>
              <a:t>29.05.2019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Maximilian Staudinger</a:t>
            </a:r>
          </a:p>
        </p:txBody>
      </p:sp>
    </p:spTree>
    <p:extLst>
      <p:ext uri="{BB962C8B-B14F-4D97-AF65-F5344CB8AC3E}">
        <p14:creationId xmlns:p14="http://schemas.microsoft.com/office/powerpoint/2010/main" val="19329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Assembling</a:t>
            </a: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391" y="2667001"/>
            <a:ext cx="4996683" cy="3332163"/>
          </a:xfrm>
        </p:spPr>
      </p:pic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333C6-F2C6-4889-9B25-59C9DE6FCEA7}" type="datetime1">
              <a:rPr lang="de-DE" smtClean="0"/>
              <a:t>29.05.2019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Maximilian Staudinger</a:t>
            </a:r>
          </a:p>
        </p:txBody>
      </p:sp>
      <p:sp>
        <p:nvSpPr>
          <p:cNvPr id="4" name="AutoShape 2" descr="https://s14-eu5.startpage.com/cgi-bin/serveimage?url=https:%2F%2Fupload.wikimedia.org%2Fwikipedia%2Fcommons%2F2%2F25%2FAMD_heatsink_and_fan.jpg&amp;sp=106c0d414eff5818e719c85f02169b5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4" descr="https://s14-eu5.startpage.com/cgi-bin/serveimage?url=https:%2F%2Fupload.wikimedia.org%2Fwikipedia%2Fcommons%2F2%2F25%2FAMD_heatsink_and_fan.jpg&amp;sp=106c0d414eff5818e719c85f02169b5e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6" descr="https://s14-eu5.startpage.com/cgi-bin/serveimage?url=https:%2F%2Fupload.wikimedia.org%2Fwikipedia%2Fcommons%2F2%2F25%2FAMD_heatsink_and_fan.jpg&amp;sp=106c0d414eff5818e719c85f02169b5e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8" descr="https://s14-eu5.startpage.com/cgi-bin/serveimage?url=https:%2F%2Fupload.wikimedia.org%2Fwikipedia%2Fcommons%2F2%2F25%2FAMD_heatsink_and_fan.jpg&amp;sp=106c0d414eff5818e719c85f02169b5e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10" descr="https://s14-eu5.startpage.com/cgi-bin/serveimage?url=https:%2F%2Fupload.wikimedia.org%2Fwikipedia%2Fcommons%2F2%2F25%2FAMD_heatsink_and_fan.jpg&amp;sp=106c0d414eff5818e719c85f02169b5e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12" descr="https://s14-eu5.startpage.com/cgi-bin/serveimage?url=https:%2F%2Fupload.wikimedia.org%2Fwikipedia%2Fcommons%2F2%2F25%2FAMD_heatsink_and_fan.jpg&amp;sp=106c0d414eff5818e719c85f02169b5e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95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39617" y="1447801"/>
            <a:ext cx="7704667" cy="3332816"/>
          </a:xfrm>
        </p:spPr>
        <p:txBody>
          <a:bodyPr/>
          <a:lstStyle/>
          <a:p>
            <a:r>
              <a:rPr lang="de-DE" dirty="0"/>
              <a:t>Random Access Memory</a:t>
            </a:r>
          </a:p>
          <a:p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</a:t>
            </a:r>
            <a:r>
              <a:rPr lang="de-DE" dirty="0" err="1"/>
              <a:t>circuits</a:t>
            </a:r>
            <a:endParaRPr lang="de-DE" dirty="0"/>
          </a:p>
          <a:p>
            <a:r>
              <a:rPr lang="de-DE" dirty="0"/>
              <a:t>Stores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programs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6F5E2-0077-44F9-BA43-89FCF7A94F86}" type="datetime1">
              <a:rPr lang="de-DE" smtClean="0"/>
              <a:t>29.05.2019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Maximilian Staudinger</a:t>
            </a:r>
          </a:p>
        </p:txBody>
      </p:sp>
    </p:spTree>
    <p:extLst>
      <p:ext uri="{BB962C8B-B14F-4D97-AF65-F5344CB8AC3E}">
        <p14:creationId xmlns:p14="http://schemas.microsoft.com/office/powerpoint/2010/main" val="222582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43667" y="-19282"/>
            <a:ext cx="7704667" cy="1981200"/>
          </a:xfrm>
        </p:spPr>
        <p:txBody>
          <a:bodyPr/>
          <a:lstStyle/>
          <a:p>
            <a:r>
              <a:rPr lang="de-DE" dirty="0" err="1"/>
              <a:t>Examples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" t="24380" r="302" b="24388"/>
          <a:stretch/>
        </p:blipFill>
        <p:spPr>
          <a:xfrm>
            <a:off x="3719737" y="3296418"/>
            <a:ext cx="4525963" cy="2318692"/>
          </a:xfrm>
        </p:spPr>
      </p:pic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6A786-3516-4CD8-850D-85BB7E940D70}" type="datetime1">
              <a:rPr lang="de-DE" smtClean="0"/>
              <a:t>29.05.2019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Maximilian Staudinger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157299" y="1643957"/>
            <a:ext cx="21293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r>
              <a:rPr lang="it-IT" dirty="0"/>
              <a:t>Kingston </a:t>
            </a:r>
            <a:r>
              <a:rPr lang="it-IT" dirty="0" err="1"/>
              <a:t>ValueRAM</a:t>
            </a:r>
            <a:r>
              <a:rPr lang="it-IT" dirty="0"/>
              <a:t> </a:t>
            </a:r>
          </a:p>
          <a:p>
            <a:r>
              <a:rPr lang="it-IT" dirty="0"/>
              <a:t>4GB DDR3L-1600</a:t>
            </a:r>
          </a:p>
          <a:p>
            <a:r>
              <a:rPr lang="de-DE" dirty="0"/>
              <a:t>23€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6960097" y="1920955"/>
            <a:ext cx="2129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Kingston </a:t>
            </a:r>
            <a:r>
              <a:rPr lang="de-DE" dirty="0" err="1"/>
              <a:t>ValueRAM</a:t>
            </a:r>
            <a:r>
              <a:rPr lang="de-DE" dirty="0"/>
              <a:t> </a:t>
            </a:r>
          </a:p>
          <a:p>
            <a:r>
              <a:rPr lang="de-DE" dirty="0"/>
              <a:t>16GB DDR4-2400</a:t>
            </a:r>
          </a:p>
          <a:p>
            <a:r>
              <a:rPr lang="de-DE" dirty="0"/>
              <a:t>90€</a:t>
            </a:r>
          </a:p>
        </p:txBody>
      </p:sp>
    </p:spTree>
    <p:extLst>
      <p:ext uri="{BB962C8B-B14F-4D97-AF65-F5344CB8AC3E}">
        <p14:creationId xmlns:p14="http://schemas.microsoft.com/office/powerpoint/2010/main" val="277381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Assembling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6134" y="1086784"/>
            <a:ext cx="7704667" cy="3332816"/>
          </a:xfrm>
        </p:spPr>
        <p:txBody>
          <a:bodyPr/>
          <a:lstStyle/>
          <a:p>
            <a:r>
              <a:rPr lang="de-DE" dirty="0"/>
              <a:t>Just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RAM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appropriate</a:t>
            </a:r>
            <a:r>
              <a:rPr lang="de-DE" dirty="0"/>
              <a:t> </a:t>
            </a:r>
            <a:r>
              <a:rPr lang="de-DE" dirty="0" err="1"/>
              <a:t>slot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9E8F2-FE02-4C77-8609-DB23A117AA7E}" type="datetime1">
              <a:rPr lang="de-DE" smtClean="0"/>
              <a:t>29.05.2019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Maximilian Staudinger</a:t>
            </a:r>
          </a:p>
        </p:txBody>
      </p:sp>
    </p:spTree>
    <p:extLst>
      <p:ext uri="{BB962C8B-B14F-4D97-AF65-F5344CB8AC3E}">
        <p14:creationId xmlns:p14="http://schemas.microsoft.com/office/powerpoint/2010/main" val="391890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6981F0-4D81-4105-A5F2-8D5F00A7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521822"/>
            <a:ext cx="3352375" cy="3066507"/>
          </a:xfrm>
        </p:spPr>
        <p:txBody>
          <a:bodyPr>
            <a:normAutofit/>
          </a:bodyPr>
          <a:lstStyle/>
          <a:p>
            <a:r>
              <a:rPr lang="de-DE" sz="5400" dirty="0" err="1">
                <a:solidFill>
                  <a:schemeClr val="tx2"/>
                </a:solidFill>
              </a:rPr>
              <a:t>Graphic</a:t>
            </a:r>
            <a:r>
              <a:rPr lang="de-DE" sz="5400" dirty="0">
                <a:solidFill>
                  <a:schemeClr val="tx2"/>
                </a:solidFill>
              </a:rPr>
              <a:t> Cards</a:t>
            </a:r>
            <a:br>
              <a:rPr lang="de-DE" sz="5400" dirty="0">
                <a:solidFill>
                  <a:srgbClr val="EBEBEB"/>
                </a:solidFill>
              </a:rPr>
            </a:br>
            <a:endParaRPr lang="de-DE" sz="5400" dirty="0">
              <a:solidFill>
                <a:srgbClr val="EBEBEB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B810BE1-CC3A-487F-B75C-B33998E09B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2955" y="3777575"/>
            <a:ext cx="3352375" cy="1621508"/>
          </a:xfrm>
        </p:spPr>
        <p:txBody>
          <a:bodyPr>
            <a:normAutofit/>
          </a:bodyPr>
          <a:lstStyle/>
          <a:p>
            <a:r>
              <a:rPr lang="de-DE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Fabian Ansorge</a:t>
            </a:r>
          </a:p>
        </p:txBody>
      </p:sp>
      <p:pic>
        <p:nvPicPr>
          <p:cNvPr id="1026" name="Picture 2" descr="Bildergebnis fÃ¼r nvidia rtx 2080 ti">
            <a:extLst>
              <a:ext uri="{FF2B5EF4-FFF2-40B4-BE49-F238E27FC236}">
                <a16:creationId xmlns:a16="http://schemas.microsoft.com/office/drawing/2014/main" id="{784EAD02-AE5E-429A-97E6-3EE9D24D1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3906" y="1291452"/>
            <a:ext cx="6270662" cy="352724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35ECAC-754E-4B9F-9491-8E8B6F449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012" y="1609965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Size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sz="5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7" name="Picture 4" descr="Bildergebnis fÃ¼r graphic card size comparison">
            <a:extLst>
              <a:ext uri="{FF2B5EF4-FFF2-40B4-BE49-F238E27FC236}">
                <a16:creationId xmlns:a16="http://schemas.microsoft.com/office/drawing/2014/main" id="{91E81148-85E5-4453-B5DA-ADA14E1EC6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0451" y="647930"/>
            <a:ext cx="6062276" cy="556213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Bildergebnis fÃ¼r graphic card size comparison">
            <a:extLst>
              <a:ext uri="{FF2B5EF4-FFF2-40B4-BE49-F238E27FC236}">
                <a16:creationId xmlns:a16="http://schemas.microsoft.com/office/drawing/2014/main" id="{274D200E-D989-4E96-93AF-9091A838C3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35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3CBF3F7-A0AB-4D5D-B5EF-48C3E20ED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6981F0-4D81-4105-A5F2-8D5F00A7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742" y="942075"/>
            <a:ext cx="3352375" cy="30665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3400" dirty="0">
                <a:solidFill>
                  <a:schemeClr val="tx2"/>
                </a:solidFill>
              </a:rPr>
              <a:t>Bottleneck</a:t>
            </a:r>
            <a:br>
              <a:rPr lang="de-DE" sz="3400" dirty="0">
                <a:solidFill>
                  <a:srgbClr val="EBEBEB"/>
                </a:solidFill>
              </a:rPr>
            </a:br>
            <a:br>
              <a:rPr lang="de-DE" sz="3400" dirty="0">
                <a:solidFill>
                  <a:srgbClr val="EBEBEB"/>
                </a:solidFill>
              </a:rPr>
            </a:br>
            <a:endParaRPr lang="de-DE" sz="3400" dirty="0">
              <a:solidFill>
                <a:srgbClr val="EBEBEB"/>
              </a:solidFill>
            </a:endParaRPr>
          </a:p>
        </p:txBody>
      </p:sp>
      <p:pic>
        <p:nvPicPr>
          <p:cNvPr id="2050" name="Picture 2" descr="Bildergebnis fÃ¼r bottleneck">
            <a:extLst>
              <a:ext uri="{FF2B5EF4-FFF2-40B4-BE49-F238E27FC236}">
                <a16:creationId xmlns:a16="http://schemas.microsoft.com/office/drawing/2014/main" id="{7C240C89-1010-4DAA-99E0-6B52B539E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8502" y="942075"/>
            <a:ext cx="6270662" cy="497384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53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5DE6E8-41B9-4073-915E-34212E489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38" y="1183837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Multi-Card</a:t>
            </a:r>
            <a:br>
              <a:rPr lang="en-US" sz="5400" dirty="0">
                <a:solidFill>
                  <a:schemeClr val="tx2"/>
                </a:solidFill>
              </a:rPr>
            </a:br>
            <a:r>
              <a:rPr lang="en-US" sz="5400" dirty="0">
                <a:solidFill>
                  <a:schemeClr val="tx2"/>
                </a:solidFill>
              </a:rPr>
              <a:t>Setup</a:t>
            </a:r>
            <a:endParaRPr lang="en-US" sz="5400" b="0" i="0" kern="1200" dirty="0">
              <a:solidFill>
                <a:schemeClr val="tx2"/>
              </a:solidFill>
            </a:endParaRPr>
          </a:p>
        </p:txBody>
      </p:sp>
      <p:pic>
        <p:nvPicPr>
          <p:cNvPr id="6153" name="Picture 6" descr="Bildergebnis fÃ¼r sli">
            <a:extLst>
              <a:ext uri="{FF2B5EF4-FFF2-40B4-BE49-F238E27FC236}">
                <a16:creationId xmlns:a16="http://schemas.microsoft.com/office/drawing/2014/main" id="{65FDD746-4019-40B8-BAF3-93D7602397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3105" y="975603"/>
            <a:ext cx="6270662" cy="490679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Bildergebnis fÃ¼r sli">
            <a:extLst>
              <a:ext uri="{FF2B5EF4-FFF2-40B4-BE49-F238E27FC236}">
                <a16:creationId xmlns:a16="http://schemas.microsoft.com/office/drawing/2014/main" id="{F5C516E8-6245-484E-A58E-4AFCB51491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4" descr="Bildergebnis fÃ¼r sli">
            <a:extLst>
              <a:ext uri="{FF2B5EF4-FFF2-40B4-BE49-F238E27FC236}">
                <a16:creationId xmlns:a16="http://schemas.microsoft.com/office/drawing/2014/main" id="{11A4631B-8FC6-43A9-B765-801B8D5F5C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114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A7B7C-72CD-49ED-8F52-E10106B4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076" y="1895746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NVIDEA VS</a:t>
            </a:r>
            <a:b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AMD</a:t>
            </a:r>
          </a:p>
        </p:txBody>
      </p:sp>
      <p:pic>
        <p:nvPicPr>
          <p:cNvPr id="3077" name="Picture 2" descr="Bildergebnis fÃ¼r nvidia vs amd">
            <a:extLst>
              <a:ext uri="{FF2B5EF4-FFF2-40B4-BE49-F238E27FC236}">
                <a16:creationId xmlns:a16="http://schemas.microsoft.com/office/drawing/2014/main" id="{AA475082-B01B-44D4-9DAE-BA8B036BC9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5652" y="1532124"/>
            <a:ext cx="6270662" cy="37937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37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4C0BDA-01A1-4C28-A8C4-FB7C92FAA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997" y="1895746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Ray Tracing</a:t>
            </a:r>
            <a:b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5400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101" name="Picture 2" descr="Bildergebnis fÃ¼r ray tracing demo">
            <a:extLst>
              <a:ext uri="{FF2B5EF4-FFF2-40B4-BE49-F238E27FC236}">
                <a16:creationId xmlns:a16="http://schemas.microsoft.com/office/drawing/2014/main" id="{184B296B-86C7-40B8-B9B3-9A0AFBBDA6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5412" y="1665375"/>
            <a:ext cx="6270662" cy="352724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20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A59C1C-F7C6-4ED5-B924-4EBF89AEF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23" y="1895746"/>
            <a:ext cx="390863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Card Comparison</a:t>
            </a:r>
            <a:b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5400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173" name="Picture 2" descr="Bildergebnis fÃ¼r gtx 1080 vs vega 64">
            <a:extLst>
              <a:ext uri="{FF2B5EF4-FFF2-40B4-BE49-F238E27FC236}">
                <a16:creationId xmlns:a16="http://schemas.microsoft.com/office/drawing/2014/main" id="{30BDC791-6E24-4E9F-AC95-724DDC99AF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9902" y="1895746"/>
            <a:ext cx="6270662" cy="32293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64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555A1E-60DC-47D0-872B-C54991CD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954" y="154064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Future? </a:t>
            </a:r>
            <a:b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5400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197" name="Picture 2" descr="Bildergebnis fÃ¼r graphic card performance chart history">
            <a:extLst>
              <a:ext uri="{FF2B5EF4-FFF2-40B4-BE49-F238E27FC236}">
                <a16:creationId xmlns:a16="http://schemas.microsoft.com/office/drawing/2014/main" id="{6E02D280-B1D6-4013-98DF-7FA77ABA33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91566" y="1751597"/>
            <a:ext cx="6270662" cy="335480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52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C227B85-F712-4B82-8132-6BD04AAAF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29" t="8684" r="22191" b="8504"/>
          <a:stretch/>
        </p:blipFill>
        <p:spPr>
          <a:xfrm>
            <a:off x="4183310" y="589327"/>
            <a:ext cx="3825379" cy="567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7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EA77AE-2022-46D1-AA5B-F8D88D87F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542304"/>
            <a:ext cx="9404723" cy="1400530"/>
          </a:xfrm>
        </p:spPr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 ;)  </a:t>
            </a:r>
          </a:p>
        </p:txBody>
      </p:sp>
    </p:spTree>
    <p:extLst>
      <p:ext uri="{BB962C8B-B14F-4D97-AF65-F5344CB8AC3E}">
        <p14:creationId xmlns:p14="http://schemas.microsoft.com/office/powerpoint/2010/main" val="59235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8C0D64-AFBC-4BDB-BCCC-B6FB6D6A9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864" y="806042"/>
            <a:ext cx="10018713" cy="5245916"/>
          </a:xfrm>
        </p:spPr>
        <p:txBody>
          <a:bodyPr>
            <a:normAutofit/>
          </a:bodyPr>
          <a:lstStyle/>
          <a:p>
            <a:r>
              <a:rPr lang="de-DE" sz="3600" dirty="0"/>
              <a:t>Sockets </a:t>
            </a:r>
            <a:r>
              <a:rPr lang="de-DE" sz="3600" dirty="0" err="1"/>
              <a:t>for</a:t>
            </a:r>
            <a:r>
              <a:rPr lang="de-DE" sz="3600" dirty="0"/>
              <a:t> </a:t>
            </a:r>
            <a:r>
              <a:rPr lang="de-DE" sz="3600" dirty="0" err="1"/>
              <a:t>microprocessors</a:t>
            </a:r>
            <a:endParaRPr lang="de-DE" sz="3600" dirty="0"/>
          </a:p>
          <a:p>
            <a:r>
              <a:rPr lang="de-DE" sz="3600" dirty="0"/>
              <a:t>Memory </a:t>
            </a:r>
            <a:r>
              <a:rPr lang="de-DE" sz="3600" dirty="0" err="1"/>
              <a:t>slots</a:t>
            </a:r>
            <a:endParaRPr lang="de-DE" sz="3600" dirty="0"/>
          </a:p>
          <a:p>
            <a:r>
              <a:rPr lang="de-DE" sz="3600" dirty="0"/>
              <a:t>Clock </a:t>
            </a:r>
            <a:r>
              <a:rPr lang="de-DE" sz="3600" dirty="0" err="1"/>
              <a:t>generator</a:t>
            </a:r>
            <a:endParaRPr lang="de-DE" sz="3600" dirty="0"/>
          </a:p>
          <a:p>
            <a:r>
              <a:rPr lang="de-DE" sz="3600" dirty="0"/>
              <a:t>Power </a:t>
            </a:r>
            <a:r>
              <a:rPr lang="de-DE" sz="3600" dirty="0" err="1"/>
              <a:t>connectors</a:t>
            </a:r>
            <a:endParaRPr lang="de-DE" sz="3600" dirty="0"/>
          </a:p>
          <a:p>
            <a:r>
              <a:rPr lang="de-DE" sz="3600" dirty="0"/>
              <a:t>Hard </a:t>
            </a:r>
            <a:r>
              <a:rPr lang="de-DE" sz="3600" dirty="0" err="1"/>
              <a:t>drive</a:t>
            </a:r>
            <a:r>
              <a:rPr lang="de-DE" sz="3600" dirty="0"/>
              <a:t> </a:t>
            </a:r>
            <a:r>
              <a:rPr lang="de-DE" sz="3600" dirty="0" err="1"/>
              <a:t>connectors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53350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224E197-10A9-4006-AD91-3F3C3D9C1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484" y="214312"/>
            <a:ext cx="8572500" cy="6429375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385910E-B977-4960-9C47-8EFACEBE1A35}"/>
              </a:ext>
            </a:extLst>
          </p:cNvPr>
          <p:cNvCxnSpPr>
            <a:cxnSpLocks/>
          </p:cNvCxnSpPr>
          <p:nvPr/>
        </p:nvCxnSpPr>
        <p:spPr>
          <a:xfrm flipH="1">
            <a:off x="8160827" y="822339"/>
            <a:ext cx="1553626" cy="82190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5D62997-A964-481B-8892-86648D3425CD}"/>
              </a:ext>
            </a:extLst>
          </p:cNvPr>
          <p:cNvSpPr txBox="1"/>
          <p:nvPr/>
        </p:nvSpPr>
        <p:spPr>
          <a:xfrm>
            <a:off x="9009776" y="453007"/>
            <a:ext cx="181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Power </a:t>
            </a:r>
            <a:r>
              <a:rPr lang="de-DE" dirty="0" err="1"/>
              <a:t>connector</a:t>
            </a:r>
            <a:endParaRPr lang="de-DE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759FE7A-3E34-43E4-8E79-7D373899EEA0}"/>
              </a:ext>
            </a:extLst>
          </p:cNvPr>
          <p:cNvCxnSpPr>
            <a:cxnSpLocks/>
          </p:cNvCxnSpPr>
          <p:nvPr/>
        </p:nvCxnSpPr>
        <p:spPr>
          <a:xfrm>
            <a:off x="4915949" y="1107347"/>
            <a:ext cx="1535185" cy="131707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24667DAE-D8CB-45C2-B3F7-60A36E51F58A}"/>
              </a:ext>
            </a:extLst>
          </p:cNvPr>
          <p:cNvSpPr txBox="1"/>
          <p:nvPr/>
        </p:nvSpPr>
        <p:spPr>
          <a:xfrm>
            <a:off x="4253219" y="738015"/>
            <a:ext cx="132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CPU socket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D195C9E-3747-460A-9088-1D19105A7DB3}"/>
              </a:ext>
            </a:extLst>
          </p:cNvPr>
          <p:cNvCxnSpPr>
            <a:cxnSpLocks/>
          </p:cNvCxnSpPr>
          <p:nvPr/>
        </p:nvCxnSpPr>
        <p:spPr>
          <a:xfrm flipH="1" flipV="1">
            <a:off x="4613945" y="3934438"/>
            <a:ext cx="100668" cy="117445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0699D46-B6DD-4AA4-956F-1AFC6FEF376B}"/>
              </a:ext>
            </a:extLst>
          </p:cNvPr>
          <p:cNvCxnSpPr>
            <a:cxnSpLocks/>
          </p:cNvCxnSpPr>
          <p:nvPr/>
        </p:nvCxnSpPr>
        <p:spPr>
          <a:xfrm flipV="1">
            <a:off x="4714613" y="4513277"/>
            <a:ext cx="1057013" cy="59561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1866AC58-B26F-4D4C-9035-FAA8CFC83C1E}"/>
              </a:ext>
            </a:extLst>
          </p:cNvPr>
          <p:cNvSpPr txBox="1"/>
          <p:nvPr/>
        </p:nvSpPr>
        <p:spPr>
          <a:xfrm>
            <a:off x="3976381" y="5108895"/>
            <a:ext cx="1476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Input/Output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63A7428-B4AA-402B-85AE-7D17C83308AA}"/>
              </a:ext>
            </a:extLst>
          </p:cNvPr>
          <p:cNvCxnSpPr>
            <a:cxnSpLocks/>
          </p:cNvCxnSpPr>
          <p:nvPr/>
        </p:nvCxnSpPr>
        <p:spPr>
          <a:xfrm flipH="1" flipV="1">
            <a:off x="8093517" y="2252269"/>
            <a:ext cx="1620937" cy="277273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F216F067-2722-4573-97AA-32AC6B19841C}"/>
              </a:ext>
            </a:extLst>
          </p:cNvPr>
          <p:cNvSpPr txBox="1"/>
          <p:nvPr/>
        </p:nvSpPr>
        <p:spPr>
          <a:xfrm>
            <a:off x="9009776" y="5025007"/>
            <a:ext cx="1553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Memory </a:t>
            </a:r>
            <a:r>
              <a:rPr lang="de-DE" dirty="0" err="1"/>
              <a:t>slots</a:t>
            </a:r>
            <a:endParaRPr lang="de-DE" dirty="0"/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758CF5A-67D2-4B52-9A75-719CE38B72F9}"/>
              </a:ext>
            </a:extLst>
          </p:cNvPr>
          <p:cNvCxnSpPr>
            <a:cxnSpLocks/>
          </p:cNvCxnSpPr>
          <p:nvPr/>
        </p:nvCxnSpPr>
        <p:spPr>
          <a:xfrm flipH="1" flipV="1">
            <a:off x="7877262" y="3498209"/>
            <a:ext cx="1837192" cy="1526799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55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54728-91D9-4F7F-B41C-C39C819A2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252" y="0"/>
            <a:ext cx="10018713" cy="1752599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storage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6F66C5-8C25-448D-A220-5C5C3F5CE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49" y="1358317"/>
            <a:ext cx="5796718" cy="523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6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0B50F14-C246-44D4-BD41-75E1EDD24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686" y="636514"/>
            <a:ext cx="7446628" cy="558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4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9F5A973-7071-4529-A56F-47DD19B94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9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A3AD1A-641C-4141-BE03-7EE8665BF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545" y="-352338"/>
            <a:ext cx="10018713" cy="1752599"/>
          </a:xfrm>
        </p:spPr>
        <p:txBody>
          <a:bodyPr/>
          <a:lstStyle/>
          <a:p>
            <a:r>
              <a:rPr lang="de-DE" dirty="0"/>
              <a:t>The cooler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F4073D-DBE2-4495-BD1D-0487F7684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613" y="1096509"/>
            <a:ext cx="7536579" cy="565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7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A59021E-04A8-41E1-AA2F-810C0B7BE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114" y="0"/>
            <a:ext cx="8333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9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196</Words>
  <Application>Microsoft Office PowerPoint</Application>
  <PresentationFormat>Breitbild</PresentationFormat>
  <Paragraphs>82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0" baseType="lpstr">
      <vt:lpstr>Arial</vt:lpstr>
      <vt:lpstr>Corbel</vt:lpstr>
      <vt:lpstr>Parallax</vt:lpstr>
      <vt:lpstr>How to build a PC</vt:lpstr>
      <vt:lpstr>PowerPoint-Präsentation</vt:lpstr>
      <vt:lpstr>PowerPoint-Präsentation</vt:lpstr>
      <vt:lpstr>PowerPoint-Präsentation</vt:lpstr>
      <vt:lpstr>The storage</vt:lpstr>
      <vt:lpstr>PowerPoint-Präsentation</vt:lpstr>
      <vt:lpstr>PowerPoint-Präsentation</vt:lpstr>
      <vt:lpstr>The cooler</vt:lpstr>
      <vt:lpstr>PowerPoint-Präsentation</vt:lpstr>
      <vt:lpstr>liquid cooling systems</vt:lpstr>
      <vt:lpstr>CPU</vt:lpstr>
      <vt:lpstr>Examples</vt:lpstr>
      <vt:lpstr>Assembling</vt:lpstr>
      <vt:lpstr>Assembling</vt:lpstr>
      <vt:lpstr>RAM</vt:lpstr>
      <vt:lpstr>Examples</vt:lpstr>
      <vt:lpstr>Assembling</vt:lpstr>
      <vt:lpstr>Graphic Cards </vt:lpstr>
      <vt:lpstr>Size </vt:lpstr>
      <vt:lpstr>Bottleneck  </vt:lpstr>
      <vt:lpstr>Multi-Card Setup</vt:lpstr>
      <vt:lpstr>NVIDEA VS AMD</vt:lpstr>
      <vt:lpstr>Ray Tracing </vt:lpstr>
      <vt:lpstr>Card Comparison </vt:lpstr>
      <vt:lpstr>Future?  </vt:lpstr>
      <vt:lpstr>PowerPoint-Präsentation</vt:lpstr>
      <vt:lpstr>Thanks for your attention ;)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components of a pc and their function</dc:title>
  <dc:creator>Anton-Luis Bertram</dc:creator>
  <cp:lastModifiedBy>Anton-Luis Bertram</cp:lastModifiedBy>
  <cp:revision>18</cp:revision>
  <dcterms:created xsi:type="dcterms:W3CDTF">2019-05-26T11:37:42Z</dcterms:created>
  <dcterms:modified xsi:type="dcterms:W3CDTF">2019-05-29T09:19:46Z</dcterms:modified>
</cp:coreProperties>
</file>